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8"/>
  </p:notesMasterIdLst>
  <p:sldIdLst>
    <p:sldId id="256" r:id="rId2"/>
    <p:sldId id="259" r:id="rId3"/>
    <p:sldId id="261" r:id="rId4"/>
    <p:sldId id="269" r:id="rId5"/>
    <p:sldId id="286" r:id="rId6"/>
    <p:sldId id="257" r:id="rId7"/>
    <p:sldId id="287" r:id="rId8"/>
    <p:sldId id="288" r:id="rId9"/>
    <p:sldId id="289" r:id="rId10"/>
    <p:sldId id="293" r:id="rId11"/>
    <p:sldId id="290" r:id="rId12"/>
    <p:sldId id="291" r:id="rId13"/>
    <p:sldId id="292" r:id="rId14"/>
    <p:sldId id="294" r:id="rId15"/>
    <p:sldId id="264" r:id="rId16"/>
    <p:sldId id="295" r:id="rId17"/>
    <p:sldId id="296" r:id="rId18"/>
    <p:sldId id="297" r:id="rId19"/>
    <p:sldId id="298" r:id="rId20"/>
    <p:sldId id="299" r:id="rId21"/>
    <p:sldId id="300" r:id="rId22"/>
    <p:sldId id="301" r:id="rId23"/>
    <p:sldId id="258" r:id="rId24"/>
    <p:sldId id="260" r:id="rId25"/>
    <p:sldId id="262" r:id="rId26"/>
    <p:sldId id="263" r:id="rId27"/>
    <p:sldId id="265" r:id="rId28"/>
    <p:sldId id="266" r:id="rId29"/>
    <p:sldId id="267" r:id="rId30"/>
    <p:sldId id="268"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Nunito Sans" pitchFamily="2" charset="77"/>
      <p:regular r:id="rId57"/>
      <p:bold r:id="rId58"/>
      <p:italic r:id="rId59"/>
      <p:boldItalic r:id="rId60"/>
    </p:embeddedFont>
    <p:embeddedFont>
      <p:font typeface="Rockwell Extra Bold" panose="02060603020205020403" pitchFamily="18" charset="77"/>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85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MEDICAL</a:t>
            </a:r>
            <a:r>
              <a:rPr lang="en">
                <a:solidFill>
                  <a:schemeClr val="tx1"/>
                </a:solidFill>
              </a:rPr>
              <a:t> </a:t>
            </a:r>
            <a:r>
              <a:rPr lang="en">
                <a:solidFill>
                  <a:srgbClr val="666666"/>
                </a:solidFill>
              </a:rPr>
              <a:t>IMAGING &amp; BIG DATA PROJECT</a:t>
            </a:r>
            <a:endParaRPr>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Knime model</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Knime model</a:t>
            </a:r>
          </a:p>
          <a:p>
            <a:pPr marL="0" indent="0">
              <a:spcBef>
                <a:spcPts val="0"/>
              </a:spcBef>
              <a:buNone/>
            </a:pPr>
            <a:endParaRPr lang="en" sz="2000" i="0">
              <a:solidFill>
                <a:srgbClr val="666666"/>
              </a:solidFill>
              <a:effectLst/>
            </a:endParaRPr>
          </a:p>
          <a:p>
            <a:pPr marL="0" indent="0">
              <a:spcBef>
                <a:spcPts val="0"/>
              </a:spcBef>
              <a:buNone/>
            </a:pPr>
            <a:r>
              <a:rPr lang="en">
                <a:solidFill>
                  <a:srgbClr val="666666"/>
                </a:solidFill>
                <a:effectLst/>
              </a:rPr>
              <a:t>Advantages of cross validation:</a:t>
            </a:r>
          </a:p>
          <a:p>
            <a:pPr>
              <a:buClr>
                <a:srgbClr val="666666"/>
              </a:buClr>
            </a:pPr>
            <a:r>
              <a:rPr lang="en">
                <a:solidFill>
                  <a:srgbClr val="666666"/>
                </a:solidFill>
              </a:rPr>
              <a:t>Each sample of the original dataset is used once for validation.</a:t>
            </a:r>
          </a:p>
          <a:p>
            <a:pPr>
              <a:buClr>
                <a:srgbClr val="666666"/>
              </a:buClr>
            </a:pPr>
            <a:r>
              <a:rPr lang="en">
                <a:solidFill>
                  <a:srgbClr val="666666"/>
                </a:solidFill>
              </a:rPr>
              <a:t>all samples being used for both training and testing phases.</a:t>
            </a:r>
          </a:p>
          <a:p>
            <a:pPr marL="127000" indent="0">
              <a:buClr>
                <a:srgbClr val="666666"/>
              </a:buClr>
              <a:buNone/>
            </a:pPr>
            <a:endParaRPr lang="en" sz="2000" i="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Cross validation with SVM</a:t>
            </a:r>
            <a:endParaRPr>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Score of the model</a:t>
            </a:r>
            <a:endParaRPr>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6.</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5623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15</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185,244 users</a:t>
            </a:r>
          </a:p>
          <a:p>
            <a:pPr>
              <a:spcBef>
                <a:spcPts val="600"/>
              </a:spcBef>
              <a:buClr>
                <a:schemeClr val="dk1"/>
              </a:buClr>
              <a:buSzPts val="1100"/>
              <a:buFont typeface="Arial"/>
              <a:buNone/>
            </a:pPr>
            <a:r>
              <a:rPr lang="en" sz="1400"/>
              <a:t>And a lot of users</a:t>
            </a:r>
            <a:endParaRPr lang="en" sz="3600" b="1"/>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a:t>100%</a:t>
            </a:r>
          </a:p>
          <a:p>
            <a:pPr>
              <a:spcBef>
                <a:spcPts val="600"/>
              </a:spcBef>
              <a:buClr>
                <a:schemeClr val="dk1"/>
              </a:buClr>
              <a:buSzPts val="1100"/>
              <a:buFont typeface="Arial"/>
              <a:buNone/>
            </a:pPr>
            <a:r>
              <a:rPr lang="it-IT" sz="1400"/>
              <a:t>Total success!</a:t>
            </a:r>
            <a:endParaRPr lang="it-IT" sz="3600" b="1"/>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a:t>Goal of the Project</a:t>
            </a:r>
          </a:p>
          <a:p>
            <a:pPr lvl="0">
              <a:lnSpc>
                <a:spcPct val="150000"/>
              </a:lnSpc>
              <a:buClr>
                <a:schemeClr val="tx1"/>
              </a:buClr>
            </a:pPr>
            <a:r>
              <a:rPr lang="it-IT"/>
              <a:t>Machine Learning applied to medical imaging</a:t>
            </a:r>
          </a:p>
          <a:p>
            <a:pPr lvl="0">
              <a:lnSpc>
                <a:spcPct val="150000"/>
              </a:lnSpc>
              <a:buClr>
                <a:schemeClr val="tx1"/>
              </a:buClr>
            </a:pPr>
            <a:r>
              <a:rPr lang="it-IT"/>
              <a:t>Image pre-processing</a:t>
            </a:r>
          </a:p>
          <a:p>
            <a:pPr lvl="0">
              <a:lnSpc>
                <a:spcPct val="150000"/>
              </a:lnSpc>
              <a:buClr>
                <a:schemeClr val="tx1"/>
              </a:buClr>
            </a:pPr>
            <a:r>
              <a:rPr lang="it-IT"/>
              <a:t>Feature extraction</a:t>
            </a:r>
          </a:p>
          <a:p>
            <a:pPr lvl="0">
              <a:lnSpc>
                <a:spcPct val="150000"/>
              </a:lnSpc>
              <a:buClr>
                <a:schemeClr val="tx1"/>
              </a:buClr>
            </a:pPr>
            <a:r>
              <a:rPr lang="it-IT"/>
              <a:t>Knime model</a:t>
            </a:r>
          </a:p>
          <a:p>
            <a:pPr lvl="1">
              <a:lnSpc>
                <a:spcPct val="150000"/>
              </a:lnSpc>
              <a:buClr>
                <a:schemeClr val="tx1"/>
              </a:buClr>
            </a:pPr>
            <a:r>
              <a:rPr lang="it-IT">
                <a:solidFill>
                  <a:srgbClr val="666666"/>
                </a:solidFill>
              </a:rPr>
              <a:t>Training</a:t>
            </a:r>
          </a:p>
          <a:p>
            <a:pPr lvl="1">
              <a:lnSpc>
                <a:spcPct val="150000"/>
              </a:lnSpc>
              <a:buClr>
                <a:schemeClr val="tx1"/>
              </a:buClr>
            </a:pPr>
            <a:r>
              <a:rPr lang="it-IT">
                <a:solidFill>
                  <a:srgbClr val="666666"/>
                </a:solidFill>
              </a:rPr>
              <a:t>Testing</a:t>
            </a:r>
          </a:p>
          <a:p>
            <a:pPr lvl="0">
              <a:lnSpc>
                <a:spcPct val="150000"/>
              </a:lnSpc>
              <a:buClr>
                <a:schemeClr val="tx1"/>
              </a:buClr>
            </a:pPr>
            <a:r>
              <a:rPr lang="it-IT">
                <a:solidFill>
                  <a:srgbClr val="FF0000"/>
                </a:solidFill>
              </a:rPr>
              <a:t>Results+images</a:t>
            </a:r>
          </a:p>
          <a:p>
            <a:pPr lvl="0">
              <a:lnSpc>
                <a:spcPct val="150000"/>
              </a:lnSpc>
              <a:buClr>
                <a:schemeClr val="tx1"/>
              </a:buClr>
            </a:pPr>
            <a:r>
              <a:rPr lang="it-IT">
                <a:solidFill>
                  <a:srgbClr val="FF0000"/>
                </a:solidFill>
              </a:rPr>
              <a:t>Conclusions</a:t>
            </a: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29</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1.</a:t>
            </a:r>
            <a:endParaRPr sz="4800" b="1">
              <a:solidFill>
                <a:srgbClr val="666666"/>
              </a:solidFill>
            </a:endParaRPr>
          </a:p>
          <a:p>
            <a:pPr marL="0" lvl="0" indent="0" algn="l" rtl="0">
              <a:spcBef>
                <a:spcPts val="0"/>
              </a:spcBef>
              <a:spcAft>
                <a:spcPts val="0"/>
              </a:spcAft>
              <a:buNone/>
            </a:pPr>
            <a:r>
              <a:rPr lang="en">
                <a:solidFill>
                  <a:srgbClr val="666666"/>
                </a:solidFill>
              </a:rPr>
              <a:t>Goal of the project</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32</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34</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bg2">
                      <a:lumMod val="20000"/>
                      <a:lumOff val="80000"/>
                    </a:schemeClr>
                  </a:solidFill>
                  <a:latin typeface="Nunito Sans"/>
                  <a:sym typeface="Nunito Sans"/>
                </a:rPr>
                <a:t>MATLAB</a:t>
              </a:r>
              <a:r>
                <a:rPr lang="en" sz="1000">
                  <a:solidFill>
                    <a:srgbClr val="FFFFFF"/>
                  </a:solidFill>
                  <a:latin typeface="Nunito Sans"/>
                  <a:ea typeface="Nunito Sans"/>
                  <a:cs typeface="Nunito Sans"/>
                  <a:sym typeface="Nunito Sans"/>
                </a:rPr>
                <a:t> </a:t>
              </a:r>
              <a:endParaRPr lang="it-IT" sz="100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rgbClr val="666666"/>
                  </a:solidFill>
                  <a:latin typeface="Nunito Sans"/>
                  <a:sym typeface="Nunito Sans"/>
                </a:rPr>
                <a:t>KNIME</a:t>
              </a:r>
              <a:endParaRPr sz="1000" b="1">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666666"/>
                  </a:solidFill>
                  <a:latin typeface="Nunito Sans"/>
                  <a:sym typeface="Nunito Sans"/>
                </a:rPr>
                <a:t>HETEROGENEOUS</a:t>
              </a:r>
              <a:endParaRPr sz="1000" b="1">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bg2">
                      <a:lumMod val="20000"/>
                      <a:lumOff val="80000"/>
                    </a:schemeClr>
                  </a:solidFill>
                  <a:latin typeface="Nunito Sans"/>
                  <a:sym typeface="Nunito Sans"/>
                </a:rPr>
                <a:t>HOMOGENEOUS</a:t>
              </a:r>
              <a:endParaRPr sz="1100" b="1">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a:solidFill>
                  <a:srgbClr val="666666"/>
                </a:solidFill>
                <a:latin typeface="Nunito Sans"/>
                <a:ea typeface="Nunito Sans"/>
                <a:cs typeface="Nunito Sans"/>
                <a:sym typeface="Nunito Sans"/>
              </a:rPr>
              <a:t>PREDICTIVE MODEL</a:t>
            </a:r>
            <a:endParaRPr sz="1200" b="1" i="1">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Goal of the project</a:t>
            </a:r>
          </a:p>
          <a:p>
            <a:pPr marL="0" indent="0">
              <a:spcBef>
                <a:spcPts val="0"/>
              </a:spcBef>
              <a:buNone/>
            </a:pPr>
            <a:endParaRPr lang="en" sz="2000" i="0">
              <a:solidFill>
                <a:srgbClr val="666666"/>
              </a:solidFill>
              <a:effectLst/>
            </a:endParaRPr>
          </a:p>
          <a:p>
            <a:pPr marL="127000" indent="0">
              <a:buNone/>
            </a:pPr>
            <a:r>
              <a:rPr lang="en">
                <a:solidFill>
                  <a:srgbClr val="666666"/>
                </a:solidFill>
              </a:rPr>
              <a:t>The goal of the project is to create a predictive model able to classify heterogeneous and homogeneous images.</a:t>
            </a:r>
          </a:p>
          <a:p>
            <a:pPr marL="127000" indent="0">
              <a:buNone/>
            </a:pPr>
            <a:r>
              <a:rPr lang="en">
                <a:solidFill>
                  <a:srgbClr val="666666"/>
                </a:solidFill>
              </a:rPr>
              <a:t>The applications used:</a:t>
            </a:r>
          </a:p>
          <a:p>
            <a:pPr>
              <a:buClr>
                <a:srgbClr val="666666"/>
              </a:buClr>
              <a:buFontTx/>
              <a:buChar char="-"/>
            </a:pPr>
            <a:r>
              <a:rPr lang="en">
                <a:solidFill>
                  <a:srgbClr val="666666"/>
                </a:solidFill>
              </a:rPr>
              <a:t>M</a:t>
            </a:r>
            <a:r>
              <a:rPr lang="it-IT">
                <a:solidFill>
                  <a:srgbClr val="666666"/>
                </a:solidFill>
              </a:rPr>
              <a:t>a</a:t>
            </a:r>
            <a:r>
              <a:rPr lang="en">
                <a:solidFill>
                  <a:srgbClr val="666666"/>
                </a:solidFill>
              </a:rPr>
              <a:t>tlab</a:t>
            </a:r>
          </a:p>
          <a:p>
            <a:pPr>
              <a:buClr>
                <a:srgbClr val="666666"/>
              </a:buClr>
              <a:buFontTx/>
              <a:buChar char="-"/>
            </a:pPr>
            <a:r>
              <a:rPr lang="en">
                <a:solidFill>
                  <a:srgbClr val="666666"/>
                </a:solidFill>
              </a:rPr>
              <a:t>Knime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40</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2.</a:t>
            </a:r>
            <a:endParaRPr sz="4800" b="1">
              <a:solidFill>
                <a:srgbClr val="666666"/>
              </a:solidFill>
            </a:endParaRPr>
          </a:p>
          <a:p>
            <a:pPr marL="0" lvl="0" indent="0" algn="l" rtl="0">
              <a:spcBef>
                <a:spcPts val="0"/>
              </a:spcBef>
              <a:spcAft>
                <a:spcPts val="0"/>
              </a:spcAft>
              <a:buNone/>
            </a:pPr>
            <a:r>
              <a:rPr lang="en">
                <a:solidFill>
                  <a:srgbClr val="666666"/>
                </a:solidFill>
              </a:rPr>
              <a:t>Machine Learning applied to medical imaging</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1258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Machine learning applied to medical imaging</a:t>
            </a:r>
          </a:p>
          <a:p>
            <a:pPr marL="0" indent="0">
              <a:spcBef>
                <a:spcPts val="0"/>
              </a:spcBef>
              <a:buNone/>
            </a:pPr>
            <a:endParaRPr lang="en" sz="2000" i="0">
              <a:solidFill>
                <a:srgbClr val="666666"/>
              </a:solidFill>
              <a:effectLst/>
            </a:endParaRPr>
          </a:p>
          <a:p>
            <a:pPr marL="127000" indent="0">
              <a:buNone/>
            </a:pPr>
            <a:r>
              <a:rPr lang="en">
                <a:solidFill>
                  <a:srgbClr val="666666"/>
                </a:solidFill>
              </a:rPr>
              <a:t>Machine learning is the subfield</a:t>
            </a:r>
            <a:br>
              <a:rPr lang="en">
                <a:solidFill>
                  <a:srgbClr val="666666"/>
                </a:solidFill>
              </a:rPr>
            </a:br>
            <a:r>
              <a:rPr lang="en">
                <a:solidFill>
                  <a:srgbClr val="666666"/>
                </a:solidFill>
              </a:rPr>
              <a:t>of computer science that gives "computers the ability to learn without being explicitly programmed" .</a:t>
            </a:r>
          </a:p>
          <a:p>
            <a:pPr marL="127000" indent="0">
              <a:buNone/>
            </a:pPr>
            <a:r>
              <a:rPr lang="en">
                <a:solidFill>
                  <a:srgbClr val="666666"/>
                </a:solidFill>
              </a:rPr>
              <a:t>Used to classify samples by working in multidimensional spaces. </a:t>
            </a:r>
          </a:p>
          <a:p>
            <a:pPr marL="127000" indent="0">
              <a:buNone/>
            </a:pPr>
            <a:r>
              <a:rPr lang="en">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3.</a:t>
            </a:r>
            <a:endParaRPr sz="4800" b="1">
              <a:solidFill>
                <a:srgbClr val="666666"/>
              </a:solidFill>
            </a:endParaRPr>
          </a:p>
          <a:p>
            <a:pPr marL="0" lvl="0" indent="0" algn="l" rtl="0">
              <a:spcBef>
                <a:spcPts val="0"/>
              </a:spcBef>
              <a:spcAft>
                <a:spcPts val="0"/>
              </a:spcAft>
              <a:buNone/>
            </a:pPr>
            <a:r>
              <a:rPr lang="en">
                <a:solidFill>
                  <a:srgbClr val="666666"/>
                </a:solidFill>
              </a:rPr>
              <a:t>Image pre-processing</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Image pre-processing with matlab</a:t>
            </a:r>
          </a:p>
          <a:p>
            <a:pPr marL="0" indent="0">
              <a:spcBef>
                <a:spcPts val="0"/>
              </a:spcBef>
              <a:buNone/>
            </a:pPr>
            <a:endParaRPr lang="en" sz="2000" i="0">
              <a:solidFill>
                <a:srgbClr val="666666"/>
              </a:solidFill>
              <a:effectLst/>
            </a:endParaRPr>
          </a:p>
          <a:p>
            <a:pPr marL="127000" indent="0">
              <a:buNone/>
            </a:pPr>
            <a:r>
              <a:rPr lang="it-IT">
                <a:solidFill>
                  <a:srgbClr val="666666"/>
                </a:solidFill>
              </a:rPr>
              <a:t>W</a:t>
            </a:r>
            <a:r>
              <a:rPr lang="en">
                <a:solidFill>
                  <a:srgbClr val="666666"/>
                </a:solidFill>
              </a:rPr>
              <a:t>ith the use of Matlab, we create the dataset of our analysis.</a:t>
            </a:r>
          </a:p>
          <a:p>
            <a:pPr marL="127000" indent="0">
              <a:buNone/>
            </a:pPr>
            <a:r>
              <a:rPr lang="en">
                <a:solidFill>
                  <a:srgbClr val="666666"/>
                </a:solidFill>
              </a:rPr>
              <a:t>The script puts features and labels in one single table.</a:t>
            </a:r>
          </a:p>
          <a:p>
            <a:pPr marL="127000" indent="0">
              <a:buNone/>
            </a:pPr>
            <a:r>
              <a:rPr lang="en">
                <a:solidFill>
                  <a:srgbClr val="666666"/>
                </a:solidFill>
              </a:rPr>
              <a:t>There is distinction between features:</a:t>
            </a:r>
          </a:p>
          <a:p>
            <a:pPr>
              <a:buClr>
                <a:srgbClr val="666666"/>
              </a:buClr>
            </a:pPr>
            <a:r>
              <a:rPr lang="en">
                <a:solidFill>
                  <a:srgbClr val="666666"/>
                </a:solidFill>
              </a:rPr>
              <a:t>Homogeneous: less aggressive.</a:t>
            </a:r>
          </a:p>
          <a:p>
            <a:pPr>
              <a:buClr>
                <a:srgbClr val="666666"/>
              </a:buClr>
            </a:pPr>
            <a:r>
              <a:rPr lang="en">
                <a:solidFill>
                  <a:srgbClr val="666666"/>
                </a:solidFill>
              </a:rPr>
              <a:t>Heterogeneous: more aggressive.</a:t>
            </a:r>
          </a:p>
        </p:txBody>
      </p:sp>
      <p:sp>
        <p:nvSpPr>
          <p:cNvPr id="5" name="Rounded Rectangle 3">
            <a:extLst>
              <a:ext uri="{FF2B5EF4-FFF2-40B4-BE49-F238E27FC236}">
                <a16:creationId xmlns:a16="http://schemas.microsoft.com/office/drawing/2014/main" id="{10B517C8-16AA-CB4E-934D-5035D8036D90}"/>
              </a:ext>
            </a:extLst>
          </p:cNvPr>
          <p:cNvSpPr/>
          <p:nvPr/>
        </p:nvSpPr>
        <p:spPr>
          <a:xfrm>
            <a:off x="290382" y="668335"/>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Dataset</a:t>
            </a:r>
          </a:p>
        </p:txBody>
      </p:sp>
      <p:sp>
        <p:nvSpPr>
          <p:cNvPr id="6" name="Rounded Rectangle 11">
            <a:extLst>
              <a:ext uri="{FF2B5EF4-FFF2-40B4-BE49-F238E27FC236}">
                <a16:creationId xmlns:a16="http://schemas.microsoft.com/office/drawing/2014/main" id="{F6D07E88-41E1-FE4C-AD1A-EAF8CB428B4A}"/>
              </a:ext>
            </a:extLst>
          </p:cNvPr>
          <p:cNvSpPr/>
          <p:nvPr/>
        </p:nvSpPr>
        <p:spPr>
          <a:xfrm>
            <a:off x="2047220" y="668335"/>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lumMod val="75000"/>
                    <a:lumOff val="25000"/>
                  </a:prstClr>
                </a:solidFill>
                <a:latin typeface="Georgia" panose="02040502050405020303" pitchFamily="18" charset="0"/>
                <a:cs typeface="Arial" pitchFamily="34" charset="0"/>
              </a:rPr>
              <a:t>XXX</a:t>
            </a:r>
          </a:p>
        </p:txBody>
      </p:sp>
      <p:sp>
        <p:nvSpPr>
          <p:cNvPr id="7" name="Rounded Rectangle 12">
            <a:extLst>
              <a:ext uri="{FF2B5EF4-FFF2-40B4-BE49-F238E27FC236}">
                <a16:creationId xmlns:a16="http://schemas.microsoft.com/office/drawing/2014/main" id="{A7C11AC9-ED53-864D-B44E-89FA83859249}"/>
              </a:ext>
            </a:extLst>
          </p:cNvPr>
          <p:cNvSpPr/>
          <p:nvPr/>
        </p:nvSpPr>
        <p:spPr>
          <a:xfrm>
            <a:off x="2047220" y="272811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XXX</a:t>
            </a:r>
          </a:p>
          <a:p>
            <a:pPr defTabSz="914400"/>
            <a:endParaRPr lang="en-US" sz="1050" dirty="0">
              <a:solidFill>
                <a:prstClr val="black">
                  <a:lumMod val="75000"/>
                  <a:lumOff val="25000"/>
                </a:prstClr>
              </a:solidFill>
              <a:latin typeface="Arial" pitchFamily="34" charset="0"/>
              <a:cs typeface="Arial" pitchFamily="34" charset="0"/>
            </a:endParaRPr>
          </a:p>
        </p:txBody>
      </p:sp>
      <p:sp>
        <p:nvSpPr>
          <p:cNvPr id="8" name="Rectangle 19">
            <a:extLst>
              <a:ext uri="{FF2B5EF4-FFF2-40B4-BE49-F238E27FC236}">
                <a16:creationId xmlns:a16="http://schemas.microsoft.com/office/drawing/2014/main" id="{6E2BA6FB-8C87-DD4B-B3CE-8059C3B5EBB2}"/>
              </a:ext>
            </a:extLst>
          </p:cNvPr>
          <p:cNvSpPr/>
          <p:nvPr/>
        </p:nvSpPr>
        <p:spPr>
          <a:xfrm rot="-60000">
            <a:off x="342924" y="990918"/>
            <a:ext cx="1561500" cy="346963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59 COLUMNS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DESCRIPTIVE STATISTICS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 </a:t>
            </a:r>
          </a:p>
          <a:p>
            <a:pPr marL="171450" indent="-171450" algn="ctr" defTabSz="914400">
              <a:buFont typeface="Wingdings" panose="05000000000000000000" pitchFamily="2" charset="2"/>
              <a:buChar char="ü"/>
            </a:pPr>
            <a:endParaRPr lang="en-US" sz="1200" dirty="0">
              <a:solidFill>
                <a:prstClr val="black"/>
              </a:solidFill>
              <a:latin typeface="Rockwell Extra Bold" panose="02060903040505020403" pitchFamily="18" charset="0"/>
              <a:cs typeface="Arial" pitchFamily="34" charset="0"/>
            </a:endParaRPr>
          </a:p>
        </p:txBody>
      </p:sp>
      <p:sp>
        <p:nvSpPr>
          <p:cNvPr id="9" name="Rectangle 19">
            <a:extLst>
              <a:ext uri="{FF2B5EF4-FFF2-40B4-BE49-F238E27FC236}">
                <a16:creationId xmlns:a16="http://schemas.microsoft.com/office/drawing/2014/main" id="{CBF82CA8-1B8C-4846-BF02-E02227DCA48E}"/>
              </a:ext>
            </a:extLst>
          </p:cNvPr>
          <p:cNvSpPr/>
          <p:nvPr/>
        </p:nvSpPr>
        <p:spPr>
          <a:xfrm rot="-60000">
            <a:off x="2044705" y="1007111"/>
            <a:ext cx="1737025" cy="160618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a:p>
            <a:pPr marL="171450" indent="-171450" algn="ctr" defTabSz="914400">
              <a:buFont typeface="Wingdings" panose="05000000000000000000" pitchFamily="2" charset="2"/>
              <a:buChar char="ü"/>
            </a:pPr>
            <a:endParaRPr lang="en-US" sz="1100" dirty="0">
              <a:solidFill>
                <a:prstClr val="black"/>
              </a:solidFill>
              <a:latin typeface="Rockwell Extra Bold" panose="02060903040505020403" pitchFamily="18" charset="0"/>
              <a:cs typeface="Arial" pitchFamily="34" charset="0"/>
            </a:endParaRPr>
          </a:p>
        </p:txBody>
      </p:sp>
      <p:sp>
        <p:nvSpPr>
          <p:cNvPr id="11" name="Rectangle 19">
            <a:extLst>
              <a:ext uri="{FF2B5EF4-FFF2-40B4-BE49-F238E27FC236}">
                <a16:creationId xmlns:a16="http://schemas.microsoft.com/office/drawing/2014/main" id="{F55AAD7B-0DFC-3649-A7AD-B2269B7CAA17}"/>
              </a:ext>
            </a:extLst>
          </p:cNvPr>
          <p:cNvSpPr/>
          <p:nvPr/>
        </p:nvSpPr>
        <p:spPr>
          <a:xfrm rot="-60000">
            <a:off x="2060823" y="3159540"/>
            <a:ext cx="1804533" cy="157468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p:txBody>
      </p:sp>
    </p:spTree>
    <p:extLst>
      <p:ext uri="{BB962C8B-B14F-4D97-AF65-F5344CB8AC3E}">
        <p14:creationId xmlns:p14="http://schemas.microsoft.com/office/powerpoint/2010/main" val="319524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4.</a:t>
            </a:r>
            <a:endParaRPr sz="4800" b="1">
              <a:solidFill>
                <a:srgbClr val="666666"/>
              </a:solidFill>
            </a:endParaRPr>
          </a:p>
          <a:p>
            <a:pPr marL="0" lvl="0" indent="0" algn="l" rtl="0">
              <a:spcBef>
                <a:spcPts val="0"/>
              </a:spcBef>
              <a:spcAft>
                <a:spcPts val="0"/>
              </a:spcAft>
              <a:buNone/>
            </a:pPr>
            <a:r>
              <a:rPr lang="en">
                <a:solidFill>
                  <a:srgbClr val="666666"/>
                </a:solidFill>
              </a:rPr>
              <a:t>Feature extraction</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110727288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TotalTime>
  <Words>1618</Words>
  <Application>Microsoft Macintosh PowerPoint</Application>
  <PresentationFormat>Presentazione su schermo (16:9)</PresentationFormat>
  <Paragraphs>277</Paragraphs>
  <Slides>46</Slides>
  <Notes>46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46</vt:i4>
      </vt:variant>
    </vt:vector>
  </HeadingPairs>
  <TitlesOfParts>
    <vt:vector size="53" baseType="lpstr">
      <vt:lpstr>Georgia</vt:lpstr>
      <vt:lpstr>Nunito Sans</vt:lpstr>
      <vt:lpstr>Rockwell Extra Bold</vt:lpstr>
      <vt:lpstr>Calibri</vt:lpstr>
      <vt:lpstr>Arial</vt:lpstr>
      <vt:lpstr>Wingdings</vt:lpstr>
      <vt:lpstr>Ulysses template</vt:lpstr>
      <vt:lpstr>MEDICAL IMAGING &amp; BIG DATA PROJECT</vt:lpstr>
      <vt:lpstr>Table of contents</vt:lpstr>
      <vt:lpstr>1. Goal of the project</vt:lpstr>
      <vt:lpstr>Presentazione standard di PowerPoint</vt:lpstr>
      <vt:lpstr>2. Machine Learning applied to medical imaging</vt:lpstr>
      <vt:lpstr>Presentazione standard di PowerPoint</vt:lpstr>
      <vt:lpstr>3. Image pre-processing</vt:lpstr>
      <vt:lpstr>Presentazione standard di PowerPoint</vt:lpstr>
      <vt:lpstr>4. Feature extraction</vt:lpstr>
      <vt:lpstr>Presentazione standard di PowerPoint</vt:lpstr>
      <vt:lpstr>5. Knime model</vt:lpstr>
      <vt:lpstr>Presentazione standard di PowerPoint</vt:lpstr>
      <vt:lpstr>6.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25</cp:revision>
  <dcterms:modified xsi:type="dcterms:W3CDTF">2019-04-07T10:11:18Z</dcterms:modified>
</cp:coreProperties>
</file>